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2884"/>
    <a:srgbClr val="A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5E55C7-8B69-4E0B-B3C2-2EC84FCF64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16B2CFA-0306-462E-8855-855BB5430A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C1F4000-EE9C-4F9F-B70D-AB7363E97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73E41-6476-427B-A535-17299131AD31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C9FC65E-2569-40F3-9912-0D03CFAEF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A1F2F29-772E-4690-A802-6F35EEB01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A4B4D-E938-4736-B646-895D5D0760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8910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EF194E-608B-48EF-A418-512202390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546272-E07C-43EC-B6C1-7D99B87640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ADD77A-749D-4D74-971C-012AAD7A4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73E41-6476-427B-A535-17299131AD31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C183A46-38D4-43EE-8441-A67F71E0E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B96C88C-6771-482E-A97D-EEC745340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A4B4D-E938-4736-B646-895D5D0760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3387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0C875B-7DBB-4964-B335-21903007F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52E059B-07B5-4B89-B00A-C2AD4BA067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D1A1A5F-1567-4962-9C42-D89C4E24C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73E41-6476-427B-A535-17299131AD31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1186BE-D8D3-4A2C-8EF5-8467E3933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7A8714-C0AB-46F5-879A-D5D4DC0DF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A4B4D-E938-4736-B646-895D5D0760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281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72769B-6000-4D78-A1F2-642FA032C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F09EA92-276D-4463-94FB-5F5D5B38DD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7321722-7F7C-4FD3-9D93-9498CA5020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B1CA43B-6B8A-41CD-B648-1339D76DB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73E41-6476-427B-A535-17299131AD31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EB27155-39E3-42A1-8355-60E2CB9D8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679AA33-09E7-4FF8-AC87-1BB1FB71D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A4B4D-E938-4736-B646-895D5D0760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8602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D635C6-21A1-40E1-8FDC-7D6E4A254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3A3E98C-4BE3-4D99-8442-D234B37BF6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4AAA57C-8E46-4E99-A52D-A7A3D73E3C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D432B21-B7A4-4A58-B64E-9B98C5373C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138B75D-5434-4E06-A9B8-347B0CFDF3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39A8AA7-BACB-4CE7-B93C-7266F25EC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73E41-6476-427B-A535-17299131AD31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10BA119-51E6-4CE2-ACE4-C73A7DF91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6185C93-05F1-4AA4-B600-217EC083E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A4B4D-E938-4736-B646-895D5D0760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8042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C87AB5-90DD-4E3E-AAC0-6A6798AE0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9CB6E6B-4120-4C3E-8023-C917840AE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73E41-6476-427B-A535-17299131AD31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CC3FF02-3F04-4CED-8618-A420C00BC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0DC52C3-8D9A-46CE-88B1-E7AED4BFA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A4B4D-E938-4736-B646-895D5D0760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0044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CCD69C9-2C4B-4D05-80CE-04C227DE6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73E41-6476-427B-A535-17299131AD31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8CBB1D0-C391-427D-A96B-A71B64607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5D752E5-E906-4D72-8907-C66026F41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A4B4D-E938-4736-B646-895D5D0760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208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AB6D05-F7D9-4267-A16D-1A2D7982E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9907612-F278-411F-A1DD-44074C7755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2908981-F8F1-4435-AABE-0F490D1D7E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2AB6506-D22F-46F0-BC0B-BCD27E13E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73E41-6476-427B-A535-17299131AD31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DBF3B23-A9C6-4316-AE04-FC9E504CD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EFE1E97-6D94-4C0B-B04B-6F9F4036F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A4B4D-E938-4736-B646-895D5D0760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2586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2F0EBE-2963-4B79-A6A5-FED792330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6FBA62E-AA6C-4EBC-97C8-869F40BA91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93F3A87-6D35-4E0A-B113-4511BC6DB5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AB8B829-4AA8-4657-8833-A5E7F6F9D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73E41-6476-427B-A535-17299131AD31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75C809E-7A76-483E-886D-3602A4855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7BDC77C-2BFE-4439-9BFE-EBF6DD902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A4B4D-E938-4736-B646-895D5D0760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8424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89457A-3146-4F57-863C-BFF8BD098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0D178F9-BD54-44BD-8D47-F1DC47454C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5EF4559-857A-4E32-B152-71C18D1AE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73E41-6476-427B-A535-17299131AD31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343241-C5E7-42A7-A409-36A1014F9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E7A7421-A886-4969-BDFA-D01BA307B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A4B4D-E938-4736-B646-895D5D0760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822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E97A54A-40ED-46CA-829F-C7F23DB66C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79C5D5F-5E89-48F0-BDF3-A3E3E0938B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89B9A0-4F1C-42A4-A772-BE7C92A73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73E41-6476-427B-A535-17299131AD31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134D80-0B96-4CD1-8CFE-E866ECA33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255451F-2E6C-4348-BA9C-39151E880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A4B4D-E938-4736-B646-895D5D0760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2921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5000">
              <a:schemeClr val="bg2">
                <a:lumMod val="60000"/>
                <a:lumOff val="40000"/>
              </a:schemeClr>
            </a:gs>
            <a:gs pos="100000">
              <a:schemeClr val="accent5">
                <a:lumMod val="75000"/>
              </a:schemeClr>
            </a:gs>
            <a:gs pos="0">
              <a:srgbClr val="CDC179"/>
            </a:gs>
            <a:gs pos="100000">
              <a:schemeClr val="accent1">
                <a:lumMod val="60000"/>
                <a:lumOff val="40000"/>
              </a:schemeClr>
            </a:gs>
            <a:gs pos="0">
              <a:schemeClr val="accent4">
                <a:lumMod val="40000"/>
                <a:lumOff val="6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8782B5-955A-4A75-B316-5D08AA998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66AD088-A418-412B-ABF6-08B3EE52BA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AB7BAB-0A1C-43B9-BE0D-9E45908880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73E41-6476-427B-A535-17299131AD31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323F7D-3078-4546-B70D-A66296C733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AC7C412-7258-468A-B9FC-805AB35770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3A4B4D-E938-4736-B646-895D5D0760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920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198266-9AE6-4446-97B5-49D1D23B9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0900"/>
            <a:ext cx="10515600" cy="3263900"/>
          </a:xfrm>
        </p:spPr>
        <p:txBody>
          <a:bodyPr>
            <a:normAutofit/>
          </a:bodyPr>
          <a:lstStyle/>
          <a:p>
            <a:pPr algn="ctr"/>
            <a:r>
              <a:rPr lang="ru-RU" sz="5400" b="1" i="1" dirty="0">
                <a:solidFill>
                  <a:srgbClr val="A40000"/>
                </a:solidFill>
                <a:latin typeface="Bahnschrift" panose="020B0502040204020203" pitchFamily="34" charset="0"/>
              </a:rPr>
              <a:t>Благотворительная ярмарка </a:t>
            </a:r>
            <a:br>
              <a:rPr lang="ru-RU" sz="5400" b="1" i="1" dirty="0">
                <a:solidFill>
                  <a:srgbClr val="A40000"/>
                </a:solidFill>
                <a:latin typeface="Bahnschrift" panose="020B0502040204020203" pitchFamily="34" charset="0"/>
              </a:rPr>
            </a:br>
            <a:r>
              <a:rPr lang="ru-RU" sz="5400" b="1" i="1" dirty="0">
                <a:solidFill>
                  <a:srgbClr val="A40000"/>
                </a:solidFill>
                <a:latin typeface="Bahnschrift" panose="020B0502040204020203" pitchFamily="34" charset="0"/>
              </a:rPr>
              <a:t>«Свет рождественской звезды»</a:t>
            </a:r>
            <a:br>
              <a:rPr lang="ru-RU" sz="5400" b="1" i="1" dirty="0">
                <a:solidFill>
                  <a:srgbClr val="A40000"/>
                </a:solidFill>
                <a:latin typeface="Bahnschrift" panose="020B0502040204020203" pitchFamily="34" charset="0"/>
              </a:rPr>
            </a:br>
            <a:r>
              <a:rPr lang="ru-RU" sz="5400" b="1" i="1" dirty="0">
                <a:solidFill>
                  <a:srgbClr val="A40000"/>
                </a:solidFill>
                <a:latin typeface="Bahnschrift" panose="020B0502040204020203" pitchFamily="34" charset="0"/>
              </a:rPr>
              <a:t> для фонда «Верю в чудо»</a:t>
            </a:r>
            <a:br>
              <a:rPr lang="ru-RU" sz="5400" b="1" i="1" dirty="0">
                <a:solidFill>
                  <a:srgbClr val="A40000"/>
                </a:solidFill>
                <a:latin typeface="Bahnschrift" panose="020B0502040204020203" pitchFamily="34" charset="0"/>
              </a:rPr>
            </a:br>
            <a:endParaRPr lang="ru-RU" sz="5400" b="1" i="1" dirty="0">
              <a:solidFill>
                <a:srgbClr val="A40000"/>
              </a:solidFill>
              <a:latin typeface="Bahnschrift" panose="020B05020402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5569C3-D443-40BA-8158-17950CEFBB2A}"/>
              </a:ext>
            </a:extLst>
          </p:cNvPr>
          <p:cNvSpPr txBox="1"/>
          <p:nvPr/>
        </p:nvSpPr>
        <p:spPr>
          <a:xfrm>
            <a:off x="2886075" y="5838825"/>
            <a:ext cx="72104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7030A0"/>
                </a:solidFill>
              </a:rPr>
              <a:t>МАОУ гимназия №40 имени Ю.А. Гагарина</a:t>
            </a:r>
          </a:p>
        </p:txBody>
      </p:sp>
    </p:spTree>
    <p:extLst>
      <p:ext uri="{BB962C8B-B14F-4D97-AF65-F5344CB8AC3E}">
        <p14:creationId xmlns:p14="http://schemas.microsoft.com/office/powerpoint/2010/main" val="4008443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C87824-159B-43E4-9FCD-69E7C532B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61" y="104775"/>
            <a:ext cx="7651029" cy="3765261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7030A0"/>
                </a:solidFill>
                <a:latin typeface="Bahnschrift Condensed" panose="020B0502040204020203" pitchFamily="34" charset="0"/>
              </a:rPr>
            </a:br>
            <a:br>
              <a:rPr lang="ru-RU" sz="2400" dirty="0">
                <a:solidFill>
                  <a:srgbClr val="7030A0"/>
                </a:solidFill>
                <a:latin typeface="Bahnschrift Condensed" panose="020B0502040204020203" pitchFamily="34" charset="0"/>
              </a:rPr>
            </a:br>
            <a:r>
              <a:rPr lang="ru-RU" sz="2400" dirty="0">
                <a:solidFill>
                  <a:srgbClr val="7030A0"/>
                </a:solidFill>
                <a:latin typeface="Bahnschrift Condensed" panose="020B0502040204020203" pitchFamily="34" charset="0"/>
              </a:rPr>
              <a:t>1. За месяц до мероприятия разрабатываем положение и согласуем с администрацией школы.</a:t>
            </a:r>
            <a:br>
              <a:rPr lang="ru-RU" sz="2400" dirty="0">
                <a:solidFill>
                  <a:srgbClr val="7030A0"/>
                </a:solidFill>
                <a:latin typeface="Bahnschrift Condensed" panose="020B0502040204020203" pitchFamily="34" charset="0"/>
              </a:rPr>
            </a:br>
            <a:r>
              <a:rPr lang="ru-RU" sz="2400" dirty="0">
                <a:solidFill>
                  <a:srgbClr val="7030A0"/>
                </a:solidFill>
                <a:latin typeface="Bahnschrift Condensed" panose="020B0502040204020203" pitchFamily="34" charset="0"/>
              </a:rPr>
              <a:t>2. Доводим информацию до учителей, родителей, учащихся.</a:t>
            </a:r>
            <a:br>
              <a:rPr lang="ru-RU" sz="2400" dirty="0">
                <a:solidFill>
                  <a:srgbClr val="7030A0"/>
                </a:solidFill>
                <a:latin typeface="Bahnschrift Condensed" panose="020B0502040204020203" pitchFamily="34" charset="0"/>
              </a:rPr>
            </a:br>
            <a:r>
              <a:rPr lang="ru-RU" sz="2400" dirty="0">
                <a:solidFill>
                  <a:srgbClr val="7030A0"/>
                </a:solidFill>
                <a:latin typeface="Bahnschrift Condensed" panose="020B0502040204020203" pitchFamily="34" charset="0"/>
              </a:rPr>
              <a:t>3. Распределяем зоны ответственности.</a:t>
            </a:r>
            <a:br>
              <a:rPr lang="ru-RU" sz="2400" dirty="0">
                <a:solidFill>
                  <a:srgbClr val="7030A0"/>
                </a:solidFill>
                <a:latin typeface="Bahnschrift Condensed" panose="020B0502040204020203" pitchFamily="34" charset="0"/>
              </a:rPr>
            </a:br>
            <a:r>
              <a:rPr lang="ru-RU" sz="2400" dirty="0">
                <a:solidFill>
                  <a:srgbClr val="7030A0"/>
                </a:solidFill>
                <a:latin typeface="Bahnschrift Condensed" panose="020B0502040204020203" pitchFamily="34" charset="0"/>
              </a:rPr>
              <a:t>4. Готовим и вывешиваем афиши, размещаем информацию на сайте, в соцсетях.</a:t>
            </a:r>
            <a:br>
              <a:rPr lang="ru-RU" sz="2400" dirty="0">
                <a:solidFill>
                  <a:srgbClr val="7030A0"/>
                </a:solidFill>
                <a:latin typeface="Bahnschrift Condensed" panose="020B0502040204020203" pitchFamily="34" charset="0"/>
              </a:rPr>
            </a:br>
            <a:r>
              <a:rPr lang="ru-RU" sz="2400" dirty="0">
                <a:solidFill>
                  <a:srgbClr val="7030A0"/>
                </a:solidFill>
                <a:latin typeface="Bahnschrift Condensed" panose="020B0502040204020203" pitchFamily="34" charset="0"/>
              </a:rPr>
              <a:t> 5. Пишем сценарий мероприятия.</a:t>
            </a:r>
            <a:br>
              <a:rPr lang="ru-RU" sz="2400" dirty="0">
                <a:solidFill>
                  <a:srgbClr val="7030A0"/>
                </a:solidFill>
                <a:latin typeface="Bahnschrift Condensed" panose="020B0502040204020203" pitchFamily="34" charset="0"/>
              </a:rPr>
            </a:br>
            <a:r>
              <a:rPr lang="ru-RU" sz="2400" dirty="0">
                <a:solidFill>
                  <a:srgbClr val="7030A0"/>
                </a:solidFill>
                <a:latin typeface="Bahnschrift Condensed" panose="020B0502040204020203" pitchFamily="34" charset="0"/>
              </a:rPr>
              <a:t>6. Принимаем поделки.</a:t>
            </a:r>
            <a:br>
              <a:rPr lang="ru-RU" sz="2400" dirty="0">
                <a:solidFill>
                  <a:srgbClr val="7030A0"/>
                </a:solidFill>
                <a:latin typeface="Bahnschrift Condensed" panose="020B0502040204020203" pitchFamily="34" charset="0"/>
              </a:rPr>
            </a:br>
            <a:br>
              <a:rPr lang="ru-RU" sz="2400" dirty="0">
                <a:solidFill>
                  <a:srgbClr val="7030A0"/>
                </a:solidFill>
                <a:latin typeface="Bahnschrift Condensed" panose="020B0502040204020203" pitchFamily="34" charset="0"/>
              </a:rPr>
            </a:br>
            <a:endParaRPr lang="ru-RU" sz="2400" dirty="0">
              <a:solidFill>
                <a:srgbClr val="7030A0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BBC149A-9BBA-4086-9D31-8582BEFF7BF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7236" y="251584"/>
            <a:ext cx="3173607" cy="448810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5B5907F-4D65-47A2-88A0-7859F2980E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1748376" y="2939208"/>
            <a:ext cx="2732264" cy="409724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E36834E-1D89-497F-A719-FEFCBBBD92EC}"/>
              </a:ext>
            </a:extLst>
          </p:cNvPr>
          <p:cNvSpPr txBox="1"/>
          <p:nvPr/>
        </p:nvSpPr>
        <p:spPr>
          <a:xfrm>
            <a:off x="6382327" y="4919008"/>
            <a:ext cx="61698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7030A0"/>
                </a:solidFill>
                <a:latin typeface="Bahnschrift Condensed" panose="020B0502040204020203" pitchFamily="34" charset="0"/>
              </a:rPr>
              <a:t>7. Принимаем заявки от желающих </a:t>
            </a:r>
            <a:br>
              <a:rPr lang="ru-RU" sz="2400" dirty="0">
                <a:solidFill>
                  <a:srgbClr val="7030A0"/>
                </a:solidFill>
                <a:latin typeface="Bahnschrift Condensed" panose="020B0502040204020203" pitchFamily="34" charset="0"/>
              </a:rPr>
            </a:br>
            <a:r>
              <a:rPr lang="ru-RU" sz="2400" dirty="0">
                <a:solidFill>
                  <a:srgbClr val="7030A0"/>
                </a:solidFill>
                <a:latin typeface="Bahnschrift Condensed" panose="020B0502040204020203" pitchFamily="34" charset="0"/>
              </a:rPr>
              <a:t>выступить на ярмарке с музыкальным </a:t>
            </a:r>
            <a:br>
              <a:rPr lang="ru-RU" sz="2400" dirty="0">
                <a:solidFill>
                  <a:srgbClr val="7030A0"/>
                </a:solidFill>
                <a:latin typeface="Bahnschrift Condensed" panose="020B0502040204020203" pitchFamily="34" charset="0"/>
              </a:rPr>
            </a:br>
            <a:r>
              <a:rPr lang="ru-RU" sz="2400" dirty="0">
                <a:solidFill>
                  <a:srgbClr val="7030A0"/>
                </a:solidFill>
                <a:latin typeface="Bahnschrift Condensed" panose="020B0502040204020203" pitchFamily="34" charset="0"/>
              </a:rPr>
              <a:t>или танцевальным номером.</a:t>
            </a:r>
            <a:br>
              <a:rPr lang="ru-RU" sz="2400" dirty="0">
                <a:solidFill>
                  <a:srgbClr val="7030A0"/>
                </a:solidFill>
                <a:latin typeface="Bahnschrift Condensed" panose="020B0502040204020203" pitchFamily="34" charset="0"/>
              </a:rPr>
            </a:br>
            <a:r>
              <a:rPr lang="ru-RU" sz="2400" dirty="0">
                <a:solidFill>
                  <a:srgbClr val="7030A0"/>
                </a:solidFill>
                <a:latin typeface="Bahnschrift Condensed" panose="020B0502040204020203" pitchFamily="34" charset="0"/>
              </a:rPr>
              <a:t>8. Проводим мастер-класс по изготовлению поделок.</a:t>
            </a:r>
            <a:br>
              <a:rPr lang="ru-RU" sz="2400" dirty="0">
                <a:solidFill>
                  <a:srgbClr val="7030A0"/>
                </a:solidFill>
                <a:latin typeface="Bahnschrift Condensed" panose="020B0502040204020203" pitchFamily="34" charset="0"/>
              </a:rPr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786373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ABB542-CAB0-4707-A5B9-03278966A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564" y="256671"/>
            <a:ext cx="3195781" cy="762144"/>
          </a:xfrm>
        </p:spPr>
        <p:txBody>
          <a:bodyPr>
            <a:normAutofit/>
          </a:bodyPr>
          <a:lstStyle/>
          <a:p>
            <a:r>
              <a:rPr lang="ru-RU" sz="3200" b="1" i="1" dirty="0">
                <a:solidFill>
                  <a:srgbClr val="C00000"/>
                </a:solidFill>
              </a:rPr>
              <a:t>Для примера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0A9085-BBEF-4D58-A7B5-119E3360C439}"/>
              </a:ext>
            </a:extLst>
          </p:cNvPr>
          <p:cNvSpPr txBox="1"/>
          <p:nvPr/>
        </p:nvSpPr>
        <p:spPr>
          <a:xfrm>
            <a:off x="392546" y="637743"/>
            <a:ext cx="11406908" cy="6109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ru-RU" b="1" dirty="0"/>
              <a:t>Положение</a:t>
            </a:r>
            <a:endParaRPr lang="ru-RU" dirty="0"/>
          </a:p>
          <a:p>
            <a:pPr algn="ctr" fontAlgn="base"/>
            <a:r>
              <a:rPr lang="ru-RU" b="1" dirty="0"/>
              <a:t>о проведении благотворительной новогодней ярмарки</a:t>
            </a:r>
            <a:endParaRPr lang="ru-RU" dirty="0"/>
          </a:p>
          <a:p>
            <a:pPr algn="ctr" fontAlgn="base"/>
            <a:r>
              <a:rPr lang="ru-RU" b="1" dirty="0"/>
              <a:t>	«Свет Рождественской звезды»</a:t>
            </a:r>
            <a:endParaRPr lang="ru-RU" dirty="0"/>
          </a:p>
          <a:p>
            <a:pPr fontAlgn="base"/>
            <a:r>
              <a:rPr lang="ru-RU" dirty="0"/>
              <a:t>        </a:t>
            </a:r>
            <a:r>
              <a:rPr lang="ru-RU" sz="1100" dirty="0"/>
              <a:t>В преддверии Нового года и Рождества в гимназии проводится благотворительная </a:t>
            </a:r>
          </a:p>
          <a:p>
            <a:pPr fontAlgn="base"/>
            <a:r>
              <a:rPr lang="ru-RU" sz="1100" dirty="0"/>
              <a:t>        ярмарка    декоративно-прикладного творчества «Свет Рождественской звезды».</a:t>
            </a:r>
          </a:p>
          <a:p>
            <a:pPr fontAlgn="base"/>
            <a:r>
              <a:rPr lang="ru-RU" sz="1100" b="1" dirty="0"/>
              <a:t>Цель и задачи ярмарки:</a:t>
            </a:r>
            <a:endParaRPr lang="ru-RU" sz="1100" dirty="0"/>
          </a:p>
          <a:p>
            <a:pPr fontAlgn="base"/>
            <a:r>
              <a:rPr lang="ru-RU" sz="1100" dirty="0"/>
              <a:t>Формирование качеств милосердия, доброты, отзывчивости.</a:t>
            </a:r>
          </a:p>
          <a:p>
            <a:pPr fontAlgn="base"/>
            <a:r>
              <a:rPr lang="ru-RU" sz="1100" b="1" dirty="0"/>
              <a:t>Задачи ярмарки</a:t>
            </a:r>
            <a:endParaRPr lang="ru-RU" sz="1100" dirty="0"/>
          </a:p>
          <a:p>
            <a:pPr fontAlgn="base"/>
            <a:r>
              <a:rPr lang="ru-RU" sz="1100" dirty="0"/>
              <a:t>1. Воспитание социальной активности детей. </a:t>
            </a:r>
          </a:p>
          <a:p>
            <a:pPr fontAlgn="base"/>
            <a:r>
              <a:rPr lang="ru-RU" sz="1100" dirty="0"/>
              <a:t>2. Предоставление возможности детям реализовать свой творческий потенциал. </a:t>
            </a:r>
          </a:p>
          <a:p>
            <a:pPr fontAlgn="base"/>
            <a:r>
              <a:rPr lang="ru-RU" sz="1100" b="1" dirty="0"/>
              <a:t>Общие положения.</a:t>
            </a:r>
            <a:endParaRPr lang="ru-RU" sz="1100" dirty="0"/>
          </a:p>
          <a:p>
            <a:pPr fontAlgn="base"/>
            <a:r>
              <a:rPr lang="ru-RU" sz="1100" dirty="0"/>
              <a:t>Общее руководство проведением ярмарки осуществляет оргкомитет, который </a:t>
            </a:r>
          </a:p>
          <a:p>
            <a:pPr fontAlgn="base"/>
            <a:r>
              <a:rPr lang="ru-RU" sz="1100" dirty="0"/>
              <a:t>создает  администрация гимназии совместно с Родительским советом. </a:t>
            </a:r>
          </a:p>
          <a:p>
            <a:pPr fontAlgn="base"/>
            <a:r>
              <a:rPr lang="ru-RU" sz="1100" b="1" dirty="0"/>
              <a:t>Участники:</a:t>
            </a:r>
            <a:endParaRPr lang="ru-RU" sz="1100" dirty="0"/>
          </a:p>
          <a:p>
            <a:pPr fontAlgn="base"/>
            <a:r>
              <a:rPr lang="ru-RU" sz="1100" dirty="0"/>
              <a:t>Учащиеся1- 11 классов гимназии. </a:t>
            </a:r>
          </a:p>
          <a:p>
            <a:pPr fontAlgn="base"/>
            <a:r>
              <a:rPr lang="ru-RU" sz="1100" dirty="0"/>
              <a:t>Родители учащихся.</a:t>
            </a:r>
          </a:p>
          <a:p>
            <a:pPr fontAlgn="base"/>
            <a:r>
              <a:rPr lang="ru-RU" sz="1100" dirty="0"/>
              <a:t>Музыкальное сопровождение мероприятия  творческими коллективами и талантливыми музыкантами гимназии.</a:t>
            </a:r>
          </a:p>
          <a:p>
            <a:pPr fontAlgn="base"/>
            <a:r>
              <a:rPr lang="ru-RU" sz="1100" b="1" dirty="0"/>
              <a:t>Сроки проведения:</a:t>
            </a:r>
            <a:endParaRPr lang="ru-RU" sz="1100" dirty="0"/>
          </a:p>
          <a:p>
            <a:pPr fontAlgn="base"/>
            <a:r>
              <a:rPr lang="ru-RU" sz="1100" dirty="0"/>
              <a:t>19 декабря с 13 до 17-00.</a:t>
            </a:r>
          </a:p>
          <a:p>
            <a:pPr fontAlgn="base"/>
            <a:r>
              <a:rPr lang="ru-RU" sz="1100" b="1" dirty="0"/>
              <a:t>Место проведения:</a:t>
            </a:r>
            <a:endParaRPr lang="ru-RU" sz="1100" dirty="0"/>
          </a:p>
          <a:p>
            <a:pPr fontAlgn="base"/>
            <a:r>
              <a:rPr lang="ru-RU" sz="1100" dirty="0"/>
              <a:t>Холл гимназии на первом этаже</a:t>
            </a:r>
          </a:p>
          <a:p>
            <a:pPr fontAlgn="base"/>
            <a:r>
              <a:rPr lang="ru-RU" sz="1100" b="1" dirty="0"/>
              <a:t>Критерии принимаемых работ:</a:t>
            </a:r>
            <a:endParaRPr lang="ru-RU" sz="1100" dirty="0"/>
          </a:p>
          <a:p>
            <a:pPr fontAlgn="base"/>
            <a:r>
              <a:rPr lang="ru-RU" sz="1100" dirty="0"/>
              <a:t>- изделие  посвящено новогодней тематике;</a:t>
            </a:r>
          </a:p>
          <a:p>
            <a:pPr fontAlgn="base"/>
            <a:r>
              <a:rPr lang="ru-RU" sz="1100" dirty="0"/>
              <a:t>- изготовлено из безопасных, несъедобных, непортящихся и  небьющихся материалов;</a:t>
            </a:r>
          </a:p>
          <a:p>
            <a:pPr fontAlgn="base"/>
            <a:r>
              <a:rPr lang="ru-RU" sz="1100" dirty="0"/>
              <a:t>- желательно наличие упаковочного материала (например, пакет)</a:t>
            </a:r>
          </a:p>
          <a:p>
            <a:pPr fontAlgn="base"/>
            <a:r>
              <a:rPr lang="ru-RU" sz="1100" b="1" dirty="0"/>
              <a:t>Работы передаются 16-18 декабря: </a:t>
            </a:r>
            <a:endParaRPr lang="ru-RU" sz="1100" dirty="0"/>
          </a:p>
          <a:p>
            <a:pPr fontAlgn="base"/>
            <a:r>
              <a:rPr lang="ru-RU" sz="1100" dirty="0"/>
              <a:t>1-4 классы - Смирновой Я.Я., </a:t>
            </a:r>
          </a:p>
          <a:p>
            <a:pPr fontAlgn="base"/>
            <a:r>
              <a:rPr lang="ru-RU" sz="1100" dirty="0"/>
              <a:t>5-11 классы  - </a:t>
            </a:r>
            <a:r>
              <a:rPr lang="ru-RU" sz="1100" dirty="0" err="1"/>
              <a:t>Котлабаевой</a:t>
            </a:r>
            <a:r>
              <a:rPr lang="ru-RU" sz="1100" dirty="0"/>
              <a:t> Е.Б.</a:t>
            </a:r>
          </a:p>
          <a:p>
            <a:pPr fontAlgn="base"/>
            <a:r>
              <a:rPr lang="ru-RU" sz="1100" dirty="0"/>
              <a:t> </a:t>
            </a:r>
          </a:p>
          <a:p>
            <a:pPr fontAlgn="base"/>
            <a:r>
              <a:rPr lang="ru-RU" sz="1100" dirty="0"/>
              <a:t>Собранные в период ярмарки средства зачисляются на счет Благотворительного</a:t>
            </a:r>
          </a:p>
          <a:p>
            <a:pPr fontAlgn="base"/>
            <a:r>
              <a:rPr lang="ru-RU" sz="1100" dirty="0"/>
              <a:t> центра  «Верю в чудо», контактное лицо: Ю.С. Германович (382499)</a:t>
            </a:r>
          </a:p>
          <a:p>
            <a:pPr fontAlgn="base"/>
            <a:r>
              <a:rPr lang="ru-RU" sz="1100" b="1" dirty="0"/>
              <a:t>Кураторы проекта:</a:t>
            </a:r>
            <a:r>
              <a:rPr lang="ru-RU" sz="1100" dirty="0"/>
              <a:t> </a:t>
            </a:r>
          </a:p>
          <a:p>
            <a:pPr fontAlgn="base"/>
            <a:r>
              <a:rPr lang="ru-RU" sz="1100" dirty="0" err="1"/>
              <a:t>Я.Я.Смирнова</a:t>
            </a:r>
            <a:r>
              <a:rPr lang="ru-RU" sz="1100" dirty="0"/>
              <a:t>, </a:t>
            </a:r>
            <a:r>
              <a:rPr lang="ru-RU" sz="1100" dirty="0" err="1"/>
              <a:t>Котлабаевой</a:t>
            </a:r>
            <a:r>
              <a:rPr lang="ru-RU" sz="1100" dirty="0"/>
              <a:t> Е.Б.</a:t>
            </a:r>
          </a:p>
        </p:txBody>
      </p:sp>
    </p:spTree>
    <p:extLst>
      <p:ext uri="{BB962C8B-B14F-4D97-AF65-F5344CB8AC3E}">
        <p14:creationId xmlns:p14="http://schemas.microsoft.com/office/powerpoint/2010/main" val="3285663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687EFA-9DEE-4E54-A66B-7F9177204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C00000"/>
                </a:solidFill>
                <a:latin typeface="AdLib WGL4 BT" panose="04040805040B02020603" pitchFamily="82" charset="0"/>
              </a:rPr>
              <a:t>Ярмарка декабрь 2017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9EF1FA7-EF47-4FB3-84CE-9E1D0A54A12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6375" y="1971676"/>
            <a:ext cx="3571875" cy="2381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BC30435-0E54-4F39-A763-B36718B2FB4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3752" y="4206354"/>
            <a:ext cx="3286123" cy="21849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7FEED1B-E351-4893-B388-E6420CBE0801}"/>
              </a:ext>
            </a:extLst>
          </p:cNvPr>
          <p:cNvSpPr txBox="1"/>
          <p:nvPr/>
        </p:nvSpPr>
        <p:spPr>
          <a:xfrm>
            <a:off x="6696075" y="2447925"/>
            <a:ext cx="42195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002060"/>
                </a:solidFill>
              </a:rPr>
              <a:t>Поделок всегда меньше, чем желающих приобрести, поэтому очень важно на подготовительном этапе заинтересовать учащихся и родителей. </a:t>
            </a:r>
          </a:p>
        </p:txBody>
      </p:sp>
    </p:spTree>
    <p:extLst>
      <p:ext uri="{BB962C8B-B14F-4D97-AF65-F5344CB8AC3E}">
        <p14:creationId xmlns:p14="http://schemas.microsoft.com/office/powerpoint/2010/main" val="2871211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8689C7-FFAF-4FB5-9123-FE1B54031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4648" y="1791096"/>
            <a:ext cx="10515600" cy="1325563"/>
          </a:xfrm>
        </p:spPr>
        <p:txBody>
          <a:bodyPr/>
          <a:lstStyle/>
          <a:p>
            <a:r>
              <a:rPr lang="ru-RU" dirty="0">
                <a:solidFill>
                  <a:srgbClr val="C00000"/>
                </a:solidFill>
                <a:latin typeface="AdLib WGL4 BT" panose="04040805040B02020603" pitchFamily="82" charset="0"/>
              </a:rPr>
              <a:t>Ярмарка декабрь 2018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0FBD4C5-A95C-4E3F-A251-09F1132C13F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191" y="337926"/>
            <a:ext cx="2600327" cy="173355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46460A2-DF7C-4180-8CB1-74C83ABF273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080" y="2261965"/>
            <a:ext cx="2497455" cy="23340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342385D-FB20-4AC1-9F9A-BB84C8FDDC6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3557" y="3571826"/>
            <a:ext cx="2204477" cy="330671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5822659-562B-469B-82DB-3C0549A4B95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24388" y="45475"/>
            <a:ext cx="4345628" cy="21292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49A6845-23F7-4AF2-9CD6-AA516049807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39073" y="72304"/>
            <a:ext cx="3693454" cy="20569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BB4681B-0A9C-41F2-A9DA-E5480D5B025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2325" y="2723031"/>
            <a:ext cx="2013696" cy="30205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71C7370-BE91-402A-8964-B4C2F5DADBF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23316" y="2087984"/>
            <a:ext cx="2204477" cy="33067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FAE2A76D-8150-45CC-88F2-06124D708348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74943" y="3967137"/>
            <a:ext cx="1873832" cy="249844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91808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53EF32-4846-48EE-BA56-9974476C7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C00000"/>
                </a:solidFill>
                <a:latin typeface="AdLib WGL4 BT" panose="04040805040B02020603" pitchFamily="82" charset="0"/>
              </a:rPr>
              <a:t>Ярмарка декабрь 2019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7A9B8D7-FE5C-4E22-A287-19E3EE16336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80" y="5002385"/>
            <a:ext cx="2838450" cy="18923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E6CB7A5-2335-4A76-BF70-4667998A79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09951" y="4807198"/>
            <a:ext cx="3705224" cy="19269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F995BAD-5443-412E-8711-7E17D694CF2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92" y="3110099"/>
            <a:ext cx="2971800" cy="1981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2A51304-B4A2-4DB6-9DF0-A20BDAD758D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4405" y="1170362"/>
            <a:ext cx="2562225" cy="204464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B9D1E7E-D96C-4F30-93E9-9B36F163F76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5947522" y="2177381"/>
            <a:ext cx="3468782" cy="21812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056215B-A55C-4DA5-BBD5-91B254ADC15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67750" y="4683374"/>
            <a:ext cx="2890464" cy="19269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4EFCF31-E847-4ED0-ACC5-5206AD443AF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67750" y="355600"/>
            <a:ext cx="2390775" cy="15938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E6F0C39-B702-4FFE-9BC8-CDA36A90C473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55586" y="2309899"/>
            <a:ext cx="1902939" cy="12953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9197705-0239-489C-B903-AA727E0FD868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3405819" y="2190739"/>
            <a:ext cx="2892428" cy="209284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768810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4ABAC1-85F9-4006-8453-121ED9297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" y="98425"/>
            <a:ext cx="10515600" cy="1325563"/>
          </a:xfrm>
        </p:spPr>
        <p:txBody>
          <a:bodyPr/>
          <a:lstStyle/>
          <a:p>
            <a:r>
              <a:rPr lang="ru-RU" dirty="0">
                <a:solidFill>
                  <a:srgbClr val="C00000"/>
                </a:solidFill>
                <a:latin typeface="AdLib WGL4 BT" panose="04040805040B02020603" pitchFamily="82" charset="0"/>
              </a:rPr>
              <a:t>Ярмарка декабрь 2020</a:t>
            </a:r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0F57AE-C45C-440A-B031-2B0B9255F07B}"/>
              </a:ext>
            </a:extLst>
          </p:cNvPr>
          <p:cNvSpPr txBox="1"/>
          <p:nvPr/>
        </p:nvSpPr>
        <p:spPr>
          <a:xfrm>
            <a:off x="7524749" y="428625"/>
            <a:ext cx="39147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>
                <a:solidFill>
                  <a:srgbClr val="002060"/>
                </a:solidFill>
              </a:rPr>
              <a:t>В условиях пандемии нам все равно удалось устроить ярмарку-праздник, соблюдая все требования Роспотребнадзора и передать  благотворительному фонду более 70000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5FD1FF-C277-4D91-B4E2-B351E32740D4}"/>
              </a:ext>
            </a:extLst>
          </p:cNvPr>
          <p:cNvSpPr txBox="1"/>
          <p:nvPr/>
        </p:nvSpPr>
        <p:spPr>
          <a:xfrm>
            <a:off x="85725" y="4424894"/>
            <a:ext cx="437197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>
                <a:solidFill>
                  <a:srgbClr val="002060"/>
                </a:solidFill>
              </a:rPr>
              <a:t>Все желающие записали на видео свои новогодние выступления и они транслировались на большом экране, а на ярмарку каждый класс приходил строго в установленное время, чтобы не пересекаться с другими учениками.</a:t>
            </a:r>
          </a:p>
          <a:p>
            <a:r>
              <a:rPr lang="ru-RU" sz="1600" i="1" dirty="0">
                <a:solidFill>
                  <a:srgbClr val="002060"/>
                </a:solidFill>
              </a:rPr>
              <a:t>Сами одевались Дед Морозом и Снегурочкой. Родители не допускались.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B91B5D3-7D56-482A-A1B9-32C5835CA1E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37" y="2462442"/>
            <a:ext cx="2611665" cy="17411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118FAEB-20B8-453C-B4D9-16FD29B8D3B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05237" y="3861230"/>
            <a:ext cx="3076575" cy="20510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522DB5A-149D-4DCF-8FAD-2881B108303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70251" y="961345"/>
            <a:ext cx="2757487" cy="242509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AA02639-8F3A-4B09-B9F9-01F5B5304E8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14088" y="1818705"/>
            <a:ext cx="2535448" cy="22309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4C0C2A6-E560-42C8-B6DB-A88AA0B99EA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344650" y="2163656"/>
            <a:ext cx="3515450" cy="16089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6E55E03-F758-4D74-BC3E-7EB8EC965EF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4209" y="5425189"/>
            <a:ext cx="2323350" cy="15489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B23FDA9-E666-434B-A7C6-DEE7779A8EC1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77300" y="4297814"/>
            <a:ext cx="2852737" cy="19018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1117978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437</Words>
  <Application>Microsoft Office PowerPoint</Application>
  <PresentationFormat>Широкоэкранный</PresentationFormat>
  <Paragraphs>46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AdLib WGL4 BT</vt:lpstr>
      <vt:lpstr>Arial</vt:lpstr>
      <vt:lpstr>Bahnschrift</vt:lpstr>
      <vt:lpstr>Bahnschrift Condensed</vt:lpstr>
      <vt:lpstr>Calibri</vt:lpstr>
      <vt:lpstr>Calibri Light</vt:lpstr>
      <vt:lpstr>Тема Office</vt:lpstr>
      <vt:lpstr>Благотворительная ярмарка  «Свет рождественской звезды»  для фонда «Верю в чудо» </vt:lpstr>
      <vt:lpstr>  1. За месяц до мероприятия разрабатываем положение и согласуем с администрацией школы. 2. Доводим информацию до учителей, родителей, учащихся. 3. Распределяем зоны ответственности. 4. Готовим и вывешиваем афиши, размещаем информацию на сайте, в соцсетях.  5. Пишем сценарий мероприятия. 6. Принимаем поделки.  </vt:lpstr>
      <vt:lpstr>Для примера</vt:lpstr>
      <vt:lpstr>Ярмарка декабрь 2017</vt:lpstr>
      <vt:lpstr>Ярмарка декабрь 2018</vt:lpstr>
      <vt:lpstr>Ярмарка декабрь 2019</vt:lpstr>
      <vt:lpstr>Ярмарка декабрь 2020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Благотворительная ярмарка «»</dc:title>
  <dc:creator>SMIRNOVA YY</dc:creator>
  <cp:lastModifiedBy>SMIRNOVA YY</cp:lastModifiedBy>
  <cp:revision>16</cp:revision>
  <dcterms:created xsi:type="dcterms:W3CDTF">2021-01-20T14:09:33Z</dcterms:created>
  <dcterms:modified xsi:type="dcterms:W3CDTF">2021-01-21T13:01:42Z</dcterms:modified>
</cp:coreProperties>
</file>